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1" r:id="rId6"/>
    <p:sldId id="267" r:id="rId7"/>
    <p:sldId id="266" r:id="rId8"/>
    <p:sldId id="268" r:id="rId9"/>
    <p:sldId id="269" r:id="rId10"/>
    <p:sldId id="273" r:id="rId11"/>
    <p:sldId id="272" r:id="rId12"/>
    <p:sldId id="260" r:id="rId13"/>
    <p:sldId id="270" r:id="rId14"/>
    <p:sldId id="263" r:id="rId15"/>
    <p:sldId id="264" r:id="rId16"/>
    <p:sldId id="265" r:id="rId17"/>
    <p:sldId id="262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D49"/>
    <a:srgbClr val="00A0E7"/>
    <a:srgbClr val="EFEFE7"/>
    <a:srgbClr val="C8C6C4"/>
    <a:srgbClr val="FB4F28"/>
    <a:srgbClr val="93113D"/>
    <a:srgbClr val="980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84566" autoAdjust="0"/>
  </p:normalViewPr>
  <p:slideViewPr>
    <p:cSldViewPr snapToGrid="0">
      <p:cViewPr>
        <p:scale>
          <a:sx n="66" d="100"/>
          <a:sy n="66" d="100"/>
        </p:scale>
        <p:origin x="729" y="-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40659-B53A-4DCF-9E26-A02D567C5EA2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678D5-B807-4842-A23E-B150907E28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8B%B1%E5%9B%BD%E5%89%91%E6%A1%A5%E5%A4%A7%E5%AD%A6/1338998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/index.php?title=%E6%98%BE%E7%A4%BA%E6%9C%8D%E5%8A%A1%E5%99%A8&amp;action=edit&amp;redlink=1" TargetMode="External"/><Relationship Id="rId7" Type="http://schemas.openxmlformats.org/officeDocument/2006/relationships/hyperlink" Target="https://zh.wikipedia.org/wiki/PulseAud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D-Bus" TargetMode="External"/><Relationship Id="rId5" Type="http://schemas.openxmlformats.org/officeDocument/2006/relationships/hyperlink" Target="https://zh.wikipedia.org/wiki/%E9%83%A8%E4%BB%B6%E5%B7%A5%E5%85%B7%E7%AE%B1" TargetMode="External"/><Relationship Id="rId4" Type="http://schemas.openxmlformats.org/officeDocument/2006/relationships/hyperlink" Target="https://zh.wikipedia.org/w/index.php?title=%E9%83%A8%E4%BB%B6%E5%BC%95%E6%93%8E&amp;action=edit&amp;redlink=1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LAM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/index.php?title=%E4%BA%A4%E4%BA%92&amp;action=edit&amp;redlink=1" TargetMode="External"/><Relationship Id="rId3" Type="http://schemas.openxmlformats.org/officeDocument/2006/relationships/hyperlink" Target="https://zh.wikipedia.org/wiki/%E9%9B%BB%E8%85%A6%E7%A7%91%E5%AD%B8" TargetMode="External"/><Relationship Id="rId7" Type="http://schemas.openxmlformats.org/officeDocument/2006/relationships/hyperlink" Target="https://zh.wikipedia.org/wiki/%E5%86%85%E6%A0%B8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4%BD%9C%E6%A5%AD%E7%B3%BB%E7%B5%B1" TargetMode="External"/><Relationship Id="rId5" Type="http://schemas.openxmlformats.org/officeDocument/2006/relationships/hyperlink" Target="https://zh.wikipedia.org/wiki/%E8%A7%A3%E6%9E%90%E5%99%A8" TargetMode="External"/><Relationship Id="rId4" Type="http://schemas.openxmlformats.org/officeDocument/2006/relationships/hyperlink" Target="https://zh.wikipedia.org/wiki/%E5%91%BD%E4%BB%A4%E8%A1%8C%E7%95%8C%E9%9D%A2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树莓派由注册于英国的“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Raspberry Pi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慈善基金会”开发，埃本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阿普顿（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Eben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Upton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）为项目带头人。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2012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月，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英国剑桥大学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的埃本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阿普顿正式发售世界上最小的台式机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01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包管理工具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，该工具提供了对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包的查找、下载、安装、卸载的功能。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9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2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45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74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23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5678D5-B807-4842-A23E-B150907E28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421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70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6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内核支持各种硬件架构，为软件（包括可能的专有软件）提供公共平台。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591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桌面软件栈中可见的构件包括</a:t>
            </a:r>
            <a:r>
              <a:rPr lang="zh-CN" altLang="en-US" b="0" i="0" u="none" strike="noStrike" dirty="0">
                <a:solidFill>
                  <a:srgbClr val="007A5E"/>
                </a:solidFill>
                <a:effectLst/>
                <a:latin typeface="Arial" panose="020B0604020202020204" pitchFamily="34" charset="0"/>
                <a:hlinkClick r:id="rId3"/>
              </a:rPr>
              <a:t>显示服务器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zh-CN" alt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4" tooltip="部件引擎（页面不存在）"/>
              </a:rPr>
              <a:t>部件引擎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、和一些更加广为流传的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部件工具箱"/>
              </a:rPr>
              <a:t>部件工具箱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。还有些部件对最终用户不可见，包括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D-Bus"/>
              </a:rPr>
              <a:t>D-Bus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PulseAudio"/>
              </a:rPr>
              <a:t>PulseAudio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249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发行版是构成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AMP"/>
              </a:rPr>
              <a:t>LAMP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操作系统，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Apache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Perl / PHP / Python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）的重要部分，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是一个常见的网站托管平台，在开发者中已经得到普及。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0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Shell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（也称为</a:t>
            </a:r>
            <a:r>
              <a:rPr lang="zh-CN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壳层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）在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计算机科学"/>
              </a:rPr>
              <a:t>计算机科学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中指“为用户提供用户界面”的软件，通常指的是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命令行界面"/>
              </a:rPr>
              <a:t>命令行界面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解析器"/>
              </a:rPr>
              <a:t>解析器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。一般来说，这个词是指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操作系统"/>
              </a:rPr>
              <a:t>操作系统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中提供访问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内核"/>
              </a:rPr>
              <a:t>内核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所提供之服务的程序。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Shell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也用于泛指所有为用户提供操作界面的程序，也就是程序和用户</a:t>
            </a:r>
            <a:r>
              <a:rPr lang="zh-CN" alt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8" tooltip="交互（页面不存在）"/>
              </a:rPr>
              <a:t>交互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的层面。因此与之相对的是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内核"/>
              </a:rPr>
              <a:t>内核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（英语：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），内核不提供和用户的交互功能。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5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Conda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是一个开源的软件包管理系统和环境管理系统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73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B2BA8-9F5A-AA76-343E-F87AAF837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762D49-A3CA-B45A-8C37-4A37A5CBD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7EDEB3-C6B0-97C4-7EB8-E5E9E5A3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6AED0D-CA14-1ACA-2671-3C8CB023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968B1E-A72C-D942-5E14-58377D4C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16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9EE3D-63CB-213E-D40B-106DAF80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367A4B-151B-D3BA-0F3A-CE559E955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468E37-BB69-439A-8ED9-927A64B9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CAC5AA-6067-B292-5513-54422513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F05858-2058-A3B9-E967-4B433986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97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A69C62-741F-8C58-F54E-C9ECB4EA3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FBFC33-0765-266E-D308-951DEC057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9B3EB0-464B-AA26-D9A5-355E4F30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69B183-FF81-E3A1-56F4-641EEF09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373E0-292B-47E5-451C-1FD71ABC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8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76289-5ACC-B9E6-747A-70B76F96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65846-6297-6871-8295-1ED5B84B3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C43CC9-FC09-B0EA-EC62-357E6F3D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2A4AE-603C-FEAA-6863-D9306CDB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5E21B0-EA80-D462-EFCE-45486E4E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7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CFA2C-6969-52B9-008C-BEEE1411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67E26B-18EE-B915-D390-BB050DE8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ABC37-1498-FF4F-FBC5-8CA16BFE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3940A-82EA-93E2-2DCF-2265CB6F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41461-BA09-B2C5-2E0D-5B942886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77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93AE6-C1C4-8C3E-A99B-8E03699B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ADFFD-9500-B4A4-0FE6-EE37E8728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2D69B3-7E2A-5CBF-EEB0-52E25DF5F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2228E3-88A5-9DF2-C9CD-7F50F9A3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251DD-F4AC-8C77-6920-68A52AC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31BDA7-D847-5E25-6700-FECD0344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BB2E1-0E4F-2B2D-B27E-9FA1EE69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21165-2D66-5EE1-F205-DFC22D875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A0D1A6-A87C-829D-60BF-29EE324AE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D7C9A7-3019-142B-E397-DDE1141E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0D7E85-8038-52DB-7EFF-501B37CF7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821702-7478-23BD-73E3-C2E69626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2135E8-8995-EB35-5C23-220D59FB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480560-8599-682A-31ED-055711B2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14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E5B5E-DE52-B959-8C5F-38B3BD1C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ED655A-86DE-FD96-48E1-B2756CFB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949957-9AB6-5CC3-AD3F-789D57A4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CC4CC0-D039-F49D-4953-F363F81B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6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B1A5C2-0CFF-2B26-08A8-2056583FE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1FA14F-F477-4571-B9C7-BC0AC6D0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7851A-7957-46B5-3D96-CDDB6D47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3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6C5D7-AD5B-83E1-04C6-C14A7F2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B9DB4-280B-B195-E143-9F5B1B646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88F9A9-DB19-48AD-1634-829F1AD4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002853-834E-23E8-424B-1A0F822A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6312E7-1913-3BA5-88D3-15AF1802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96BF5B-1A80-C757-0896-D4A39365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64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35C61-E761-6D9C-3B07-28A819D9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D05D8D-DB18-FC62-F3A6-2357CF231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09E39F-5011-0DB4-645F-9740A85DA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BA282E-0944-1F13-3EFD-29416049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679AB4-FD0D-D448-AC0E-04B1E995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ACA5B4-F89B-1460-21E2-CCAC98DD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5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41BDBB-3713-F642-2B57-423F6A14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7A9B85-4FDC-8999-F992-ACA10AD1B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C131E-5F5C-BD40-504E-090352FB4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8B25F-4572-46C6-B0A3-FE8E19F2D8BF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D118D-35B1-78B2-6179-6867EBECF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E3A9CB-A64D-AF9C-7A1B-1BEF1F6A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75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6%A8%A1%E5%BC%8F%E8%AF%86%E5%88%AB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zh.wikipedia.org/wiki/%E5%9B%BE%E5%83%8F%E5%A4%84%E7%90%8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wiki/BSD%E8%AE%B8%E5%8F%AF%E8%AF%81" TargetMode="External"/><Relationship Id="rId5" Type="http://schemas.openxmlformats.org/officeDocument/2006/relationships/hyperlink" Target="https://zh.wikipedia.org/wiki/%E8%8B%B1%E7%89%B9%E5%B0%94" TargetMode="External"/><Relationship Id="rId4" Type="http://schemas.openxmlformats.org/officeDocument/2006/relationships/hyperlink" Target="https://zh.wikipedia.org/wiki/%E8%AE%A1%E7%AE%97%E6%9C%BA%E8%A7%86%E8%A7%8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4840E6C0-B1B7-1466-97C0-97F4BCA5D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07" r="76629"/>
          <a:stretch/>
        </p:blipFill>
        <p:spPr>
          <a:xfrm rot="1615162">
            <a:off x="-375576" y="-93296"/>
            <a:ext cx="3014675" cy="2645989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84620" y="-44077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445593" y="2271535"/>
            <a:ext cx="5710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0" i="0" dirty="0">
                <a:solidFill>
                  <a:srgbClr val="FFFFFF"/>
                </a:solidFill>
                <a:effectLst/>
                <a:latin typeface="Roboto" pitchFamily="2" charset="0"/>
              </a:rPr>
              <a:t>Raspberry Pi 4B</a:t>
            </a:r>
            <a:endParaRPr lang="zh-CN" altLang="en-US" sz="6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384D41-2D09-F55C-B3F1-FC788D0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22" y="1132443"/>
            <a:ext cx="1184620" cy="11846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5C7DDD-C919-90BF-5AD6-663BE1CA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36" y="100510"/>
            <a:ext cx="3304593" cy="69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6D2AAD-FECD-511D-C00A-51916B1D67B7}"/>
              </a:ext>
            </a:extLst>
          </p:cNvPr>
          <p:cNvSpPr txBox="1"/>
          <p:nvPr/>
        </p:nvSpPr>
        <p:spPr>
          <a:xfrm>
            <a:off x="445593" y="3457616"/>
            <a:ext cx="6427647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计算机与信息安全学院</a:t>
            </a:r>
            <a:r>
              <a:rPr lang="en-US" altLang="zh-CN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21</a:t>
            </a:r>
            <a:r>
              <a:rPr lang="zh-CN" altLang="en-US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级小学期暨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第二届“智慧机器，以芯起航” 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树莓派培训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</p:txBody>
      </p:sp>
      <p:pic>
        <p:nvPicPr>
          <p:cNvPr id="15" name="图片 14" descr="卡通人物&#10;&#10;描述已自动生成">
            <a:extLst>
              <a:ext uri="{FF2B5EF4-FFF2-40B4-BE49-F238E27FC236}">
                <a16:creationId xmlns:a16="http://schemas.microsoft.com/office/drawing/2014/main" id="{170373A4-73EA-D8E1-20B8-CA3BD8F3D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18" y="1265547"/>
            <a:ext cx="675659" cy="918411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4CD4DDF4-D18F-F98A-7791-60C2DB3866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624" y="1126165"/>
            <a:ext cx="1188998" cy="120528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532676-AC7D-2619-5F91-A864E8B1DBB6}"/>
              </a:ext>
            </a:extLst>
          </p:cNvPr>
          <p:cNvSpPr txBox="1"/>
          <p:nvPr/>
        </p:nvSpPr>
        <p:spPr>
          <a:xfrm>
            <a:off x="2142686" y="4387294"/>
            <a:ext cx="7277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第二批次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35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0D775E2-D8C1-5D39-27E4-DDB650A66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41" y="1740047"/>
            <a:ext cx="9405126" cy="26032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BE71CE-AAB5-D85C-8F09-3F7EC4EA53FE}"/>
              </a:ext>
            </a:extLst>
          </p:cNvPr>
          <p:cNvSpPr txBox="1"/>
          <p:nvPr/>
        </p:nvSpPr>
        <p:spPr>
          <a:xfrm>
            <a:off x="3048000" y="444485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Package, dependency and environment management for any language—Python, R, Ruby, Lua, Scala, Java, JavaScript, C/ C++, Fortran, and more.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97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D3D7C7C-E0B8-9153-E64A-F25BD7F8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4" y="1283875"/>
            <a:ext cx="2479676" cy="305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1329E9-7BDE-AD65-73EF-C272484C8DB1}"/>
              </a:ext>
            </a:extLst>
          </p:cNvPr>
          <p:cNvSpPr txBox="1"/>
          <p:nvPr/>
        </p:nvSpPr>
        <p:spPr>
          <a:xfrm>
            <a:off x="4867276" y="1633166"/>
            <a:ext cx="6448424" cy="2359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的全称是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 Source Computer Vision Library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，是一个跨平台的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4" tooltip="计算机视觉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计算机视觉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库。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是由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5" tooltip="英特尔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英特尔公司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发起并参与开发，以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6" tooltip="BSD许可证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BSD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6" tooltip="BSD许可证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许可证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授权发行，可以在商业和研究领域中免费使用。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可用于开发实时的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7" tooltip="图像处理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图像处理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、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4" tooltip="计算机视觉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计算机视觉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以及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8" tooltip="模式识别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模式识别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程序。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982C42-8E5E-BB09-335D-A1029F7EF803}"/>
              </a:ext>
            </a:extLst>
          </p:cNvPr>
          <p:cNvSpPr txBox="1"/>
          <p:nvPr/>
        </p:nvSpPr>
        <p:spPr>
          <a:xfrm>
            <a:off x="1038224" y="4922434"/>
            <a:ext cx="1121251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700" dirty="0">
                <a:latin typeface="JetBrains Mono" panose="02000009000000000000" pitchFamily="49" charset="0"/>
                <a:cs typeface="JetBrains Mono" panose="02000009000000000000" pitchFamily="49" charset="0"/>
              </a:rPr>
              <a:t>pip install opencv-contrib-python -i https://pypi.tuna.tsinghua.edu.cn/simple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997139-28E4-25B7-DA02-8CAC80E121B6}"/>
              </a:ext>
            </a:extLst>
          </p:cNvPr>
          <p:cNvSpPr txBox="1"/>
          <p:nvPr/>
        </p:nvSpPr>
        <p:spPr>
          <a:xfrm>
            <a:off x="1038224" y="5415380"/>
            <a:ext cx="11212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600" b="0" i="0" dirty="0">
                <a:solidFill>
                  <a:srgbClr val="0077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cv2 </a:t>
            </a:r>
          </a:p>
          <a:p>
            <a:r>
              <a:rPr lang="fr-FR" altLang="zh-CN" sz="1600" b="0" i="0" dirty="0">
                <a:solidFill>
                  <a:srgbClr val="0077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cv2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__version__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zh-CN" altLang="en-US" sz="17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BAE45B-F19E-3428-03B2-C0D007CDFBE3}"/>
              </a:ext>
            </a:extLst>
          </p:cNvPr>
          <p:cNvSpPr txBox="1"/>
          <p:nvPr/>
        </p:nvSpPr>
        <p:spPr>
          <a:xfrm>
            <a:off x="4410076" y="5446158"/>
            <a:ext cx="7639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-python: 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只包含</a:t>
            </a:r>
            <a:r>
              <a:rPr lang="en-US" altLang="zh-CN" sz="1400" i="1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库的主要模块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. 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一般不推荐安装。</a:t>
            </a:r>
            <a:b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</a:br>
            <a:r>
              <a:rPr lang="en-US" altLang="zh-CN" sz="1400" i="1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</a:t>
            </a:r>
            <a:r>
              <a:rPr lang="en-US" altLang="zh-CN" sz="1400" i="1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contrib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-python: 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包含主要模块和</a:t>
            </a:r>
            <a:r>
              <a:rPr lang="en-US" altLang="zh-CN" sz="1400" i="1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contrib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模块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, 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功能基本完整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, 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推荐安装，但下载包大。</a:t>
            </a:r>
          </a:p>
        </p:txBody>
      </p:sp>
    </p:spTree>
    <p:extLst>
      <p:ext uri="{BB962C8B-B14F-4D97-AF65-F5344CB8AC3E}">
        <p14:creationId xmlns:p14="http://schemas.microsoft.com/office/powerpoint/2010/main" val="54798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8909B6D-6A09-B016-F831-EBC205F95109}"/>
              </a:ext>
            </a:extLst>
          </p:cNvPr>
          <p:cNvSpPr txBox="1"/>
          <p:nvPr/>
        </p:nvSpPr>
        <p:spPr>
          <a:xfrm>
            <a:off x="689752" y="1931290"/>
            <a:ext cx="5629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Git is a </a:t>
            </a:r>
            <a:r>
              <a:rPr lang="en-US" altLang="zh-CN" b="0" i="0" dirty="0">
                <a:solidFill>
                  <a:srgbClr val="FB4F28"/>
                </a:solidFill>
                <a:effectLst/>
                <a:latin typeface="Roboto" pitchFamily="2" charset="0"/>
              </a:rPr>
              <a:t>free and open source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distributed version control system designed to handle everything from small to very large projects with speed and efficiency.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B2B6C9-3C28-4EA4-0505-449B28882893}"/>
              </a:ext>
            </a:extLst>
          </p:cNvPr>
          <p:cNvSpPr txBox="1"/>
          <p:nvPr/>
        </p:nvSpPr>
        <p:spPr>
          <a:xfrm>
            <a:off x="2417536" y="1049134"/>
            <a:ext cx="1875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https://git-scm.com/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AC364-C857-1E92-289C-4C24B529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2" y="3429000"/>
            <a:ext cx="4739934" cy="30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3380DE-A206-D7E6-5D65-3778F86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2" y="63438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A071B0-D308-86F8-C628-8DD6AD4F5238}"/>
              </a:ext>
            </a:extLst>
          </p:cNvPr>
          <p:cNvSpPr txBox="1"/>
          <p:nvPr/>
        </p:nvSpPr>
        <p:spPr>
          <a:xfrm>
            <a:off x="2417536" y="854553"/>
            <a:ext cx="2232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9A9994"/>
                </a:solidFill>
                <a:effectLst/>
                <a:latin typeface="Roboto Slab"/>
              </a:rPr>
              <a:t>--everything-is-local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BA8A2D-CF86-C908-192C-03D333EB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305" y="634383"/>
            <a:ext cx="4935979" cy="54204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C24BCC-8142-5C2A-10D6-702BF6592A53}"/>
              </a:ext>
            </a:extLst>
          </p:cNvPr>
          <p:cNvSpPr txBox="1"/>
          <p:nvPr/>
        </p:nvSpPr>
        <p:spPr>
          <a:xfrm>
            <a:off x="6893352" y="6106212"/>
            <a:ext cx="505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分布式版本控制系统</a:t>
            </a:r>
            <a:r>
              <a:rPr lang="en-US" altLang="zh-CN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(Distributed Version Control System)</a:t>
            </a:r>
            <a:endParaRPr lang="zh-CN" altLang="en-US" sz="14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62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E13472-5F49-D052-E04B-602150D109DD}"/>
              </a:ext>
            </a:extLst>
          </p:cNvPr>
          <p:cNvSpPr txBox="1"/>
          <p:nvPr/>
        </p:nvSpPr>
        <p:spPr>
          <a:xfrm>
            <a:off x="898525" y="681394"/>
            <a:ext cx="768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user.name "RiverMountain"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user.email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"wrm244@outlook.com"</a:t>
            </a:r>
            <a:endParaRPr lang="zh-CN" altLang="en-US" sz="2400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140512-4CB2-A18C-C67B-626BE4635345}"/>
              </a:ext>
            </a:extLst>
          </p:cNvPr>
          <p:cNvSpPr txBox="1"/>
          <p:nvPr/>
        </p:nvSpPr>
        <p:spPr>
          <a:xfrm>
            <a:off x="898525" y="1791137"/>
            <a:ext cx="110109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clone [&lt;options&gt;] [--] &lt;repo&gt;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dir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&gt;]  </a:t>
            </a:r>
            <a:r>
              <a:rPr lang="en-US" altLang="zh-CN" sz="2400" i="1" dirty="0">
                <a:solidFill>
                  <a:srgbClr val="FB4F28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FB4F28"/>
                </a:solidFill>
                <a:latin typeface="Roboto" pitchFamily="2" charset="0"/>
              </a:rPr>
              <a:t>克隆代码仓</a:t>
            </a:r>
            <a:endParaRPr lang="en-US" altLang="zh-CN" sz="2400" i="1" dirty="0">
              <a:solidFill>
                <a:srgbClr val="FB4F28"/>
              </a:solidFill>
              <a:latin typeface="Roboto" pitchFamily="2" charset="0"/>
            </a:endParaRPr>
          </a:p>
          <a:p>
            <a:endParaRPr lang="zh-CN" altLang="en-US" sz="2400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init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                         </a:t>
            </a:r>
            <a:r>
              <a:rPr lang="en-US" altLang="zh-CN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初始化</a:t>
            </a:r>
            <a:endParaRPr lang="en-US" altLang="zh-CN" sz="2400" i="1" dirty="0">
              <a:solidFill>
                <a:srgbClr val="222222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add                         </a:t>
            </a:r>
            <a:r>
              <a:rPr lang="en-US" altLang="zh-CN" sz="2400" i="1" dirty="0">
                <a:solidFill>
                  <a:srgbClr val="FB4F28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FB4F28"/>
                </a:solidFill>
                <a:latin typeface="Roboto" pitchFamily="2" charset="0"/>
              </a:rPr>
              <a:t>添加到暂存区</a:t>
            </a:r>
            <a:endParaRPr lang="en-US" altLang="zh-CN" sz="2400" i="1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status                    ;</a:t>
            </a:r>
            <a:r>
              <a:rPr lang="zh-CN" altLang="en-US" sz="2400" dirty="0">
                <a:solidFill>
                  <a:srgbClr val="222222"/>
                </a:solidFill>
                <a:latin typeface="Roboto" pitchFamily="2" charset="0"/>
              </a:rPr>
              <a:t>状态展示</a:t>
            </a:r>
            <a:endParaRPr lang="en-US" altLang="zh-CN" sz="2400" dirty="0">
              <a:solidFill>
                <a:srgbClr val="222222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commit -m “ “     </a:t>
            </a:r>
            <a:r>
              <a:rPr lang="en-US" altLang="zh-CN" sz="2400" i="1" dirty="0">
                <a:solidFill>
                  <a:srgbClr val="FB4F28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FB4F28"/>
                </a:solidFill>
                <a:latin typeface="Roboto" pitchFamily="2" charset="0"/>
              </a:rPr>
              <a:t>提交版本信息</a:t>
            </a:r>
            <a:endParaRPr lang="en-US" altLang="zh-CN" sz="2400" i="1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log/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reflog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            </a:t>
            </a:r>
            <a:r>
              <a:rPr lang="en-US" altLang="zh-CN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版本日志</a:t>
            </a:r>
            <a:endParaRPr lang="en-US" altLang="zh-CN" sz="2400" i="1" dirty="0">
              <a:solidFill>
                <a:srgbClr val="222222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rm --cache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reset [--soft | --mixed | --hard] [HEAD]  </a:t>
            </a:r>
            <a:r>
              <a:rPr lang="en-US" altLang="zh-CN" sz="2400" i="1" dirty="0">
                <a:solidFill>
                  <a:srgbClr val="222222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Roboto" pitchFamily="2" charset="0"/>
              </a:rPr>
              <a:t>切换版本</a:t>
            </a:r>
            <a:endParaRPr lang="en-US" altLang="zh-CN" sz="2400" i="1" dirty="0">
              <a:solidFill>
                <a:srgbClr val="222222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remote add &lt;name&gt; &lt;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url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&gt;  </a:t>
            </a:r>
            <a:r>
              <a:rPr lang="en-US" altLang="zh-CN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添加远程仓链接</a:t>
            </a:r>
            <a:endParaRPr lang="en-US" altLang="zh-CN" sz="2400" i="1" dirty="0">
              <a:solidFill>
                <a:srgbClr val="222222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push [&lt;options&gt;] [&lt;repository&gt;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refspec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&gt;...]]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DB9D55B-D33F-F5BC-2012-659DB50A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E69C12-FBF1-25D6-BD28-76ECF38A8F06}"/>
              </a:ext>
            </a:extLst>
          </p:cNvPr>
          <p:cNvSpPr txBox="1"/>
          <p:nvPr/>
        </p:nvSpPr>
        <p:spPr>
          <a:xfrm>
            <a:off x="5010150" y="6101042"/>
            <a:ext cx="679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B4F2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机器人代码：</a:t>
            </a:r>
            <a:r>
              <a:rPr lang="zh-CN" altLang="en-US" sz="2000" dirty="0">
                <a:solidFill>
                  <a:srgbClr val="FB4F28"/>
                </a:solidFill>
                <a:latin typeface="Roboto" pitchFamily="2" charset="0"/>
              </a:rPr>
              <a:t>https://github.com/ist4102/human_code.git</a:t>
            </a:r>
          </a:p>
        </p:txBody>
      </p:sp>
    </p:spTree>
    <p:extLst>
      <p:ext uri="{BB962C8B-B14F-4D97-AF65-F5344CB8AC3E}">
        <p14:creationId xmlns:p14="http://schemas.microsoft.com/office/powerpoint/2010/main" val="14677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56B37D-D386-3509-9DE2-52478D833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99" y="667734"/>
            <a:ext cx="11633801" cy="552253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0AF7270-E4B6-5EEA-156D-6234AFC5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852" y="554295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9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5D9F41-2B50-F984-F21F-36841DBE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17065"/>
            <a:ext cx="10681594" cy="6023869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3D1EF6D-36F0-9268-A668-41317B69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04C5F2-C53F-3EF9-BE44-AB105F06908C}"/>
              </a:ext>
            </a:extLst>
          </p:cNvPr>
          <p:cNvSpPr txBox="1"/>
          <p:nvPr/>
        </p:nvSpPr>
        <p:spPr>
          <a:xfrm>
            <a:off x="3228975" y="4111109"/>
            <a:ext cx="97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git add .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ADB5C1-F649-6A6D-62CA-FF4D61D00041}"/>
              </a:ext>
            </a:extLst>
          </p:cNvPr>
          <p:cNvSpPr txBox="1"/>
          <p:nvPr/>
        </p:nvSpPr>
        <p:spPr>
          <a:xfrm>
            <a:off x="6297056" y="5223593"/>
            <a:ext cx="207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git </a:t>
            </a:r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commit</a:t>
            </a:r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 </a:t>
            </a:r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-m</a:t>
            </a:r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6902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11C3B6F6-2600-989E-42EA-002938F5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837" y="1631193"/>
            <a:ext cx="2420863" cy="13758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A45ED3-7E89-B551-120F-AAF8856C1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93" y="1725516"/>
            <a:ext cx="9441614" cy="473136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7B777B9-E674-58E7-8F86-9831BC266A43}"/>
              </a:ext>
            </a:extLst>
          </p:cNvPr>
          <p:cNvGrpSpPr/>
          <p:nvPr/>
        </p:nvGrpSpPr>
        <p:grpSpPr>
          <a:xfrm>
            <a:off x="7425365" y="732155"/>
            <a:ext cx="1885950" cy="1143000"/>
            <a:chOff x="8620125" y="314325"/>
            <a:chExt cx="1885950" cy="11430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1BC43B9-66E7-258D-E2B4-68EAB1E1EBAF}"/>
                </a:ext>
              </a:extLst>
            </p:cNvPr>
            <p:cNvSpPr/>
            <p:nvPr/>
          </p:nvSpPr>
          <p:spPr>
            <a:xfrm>
              <a:off x="8620125" y="314325"/>
              <a:ext cx="1885950" cy="512241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HEDA</a:t>
              </a:r>
              <a:endParaRPr lang="zh-CN" altLang="en-US" dirty="0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8CFA36E-9A17-0EB9-875C-D800FD54EE62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9563100" y="826566"/>
              <a:ext cx="9525" cy="63075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C86AE-8825-095D-E42A-A604BBF39234}"/>
              </a:ext>
            </a:extLst>
          </p:cNvPr>
          <p:cNvSpPr txBox="1"/>
          <p:nvPr/>
        </p:nvSpPr>
        <p:spPr>
          <a:xfrm>
            <a:off x="9002787" y="2979834"/>
            <a:ext cx="130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git merge</a:t>
            </a:r>
            <a:endParaRPr lang="zh-CN" altLang="en-US" dirty="0">
              <a:solidFill>
                <a:srgbClr val="FB4F28"/>
              </a:solidFill>
              <a:latin typeface="Roboto" pitchFamily="2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6EEFA4E-722B-E505-9DA1-D20676FCFE2B}"/>
              </a:ext>
            </a:extLst>
          </p:cNvPr>
          <p:cNvCxnSpPr>
            <a:cxnSpLocks/>
          </p:cNvCxnSpPr>
          <p:nvPr/>
        </p:nvCxnSpPr>
        <p:spPr>
          <a:xfrm flipV="1">
            <a:off x="9084217" y="3360882"/>
            <a:ext cx="1026780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6F88C57-A101-ABE2-73F0-7D8C65953C65}"/>
              </a:ext>
            </a:extLst>
          </p:cNvPr>
          <p:cNvSpPr/>
          <p:nvPr/>
        </p:nvSpPr>
        <p:spPr>
          <a:xfrm>
            <a:off x="10121777" y="3068962"/>
            <a:ext cx="1444207" cy="583839"/>
          </a:xfrm>
          <a:prstGeom prst="roundRect">
            <a:avLst>
              <a:gd name="adj" fmla="val 50000"/>
            </a:avLst>
          </a:prstGeom>
          <a:solidFill>
            <a:srgbClr val="EF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D9A124D-08B6-9E24-D8A5-5EC139910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026" y="1631193"/>
            <a:ext cx="2619048" cy="13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20872 0.00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E13472-5F49-D052-E04B-602150D109DD}"/>
              </a:ext>
            </a:extLst>
          </p:cNvPr>
          <p:cNvSpPr txBox="1"/>
          <p:nvPr/>
        </p:nvSpPr>
        <p:spPr>
          <a:xfrm>
            <a:off x="898525" y="805219"/>
            <a:ext cx="768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user.name "RiverMountain"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user.email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"wrm244@outlook.com"</a:t>
            </a:r>
            <a:endParaRPr lang="zh-CN" altLang="en-US" sz="2400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140512-4CB2-A18C-C67B-626BE4635345}"/>
              </a:ext>
            </a:extLst>
          </p:cNvPr>
          <p:cNvSpPr txBox="1"/>
          <p:nvPr/>
        </p:nvSpPr>
        <p:spPr>
          <a:xfrm>
            <a:off x="898525" y="1791137"/>
            <a:ext cx="110109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clone [&lt;options&gt;] [--] &lt;repo&gt;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dir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&gt;]</a:t>
            </a:r>
          </a:p>
          <a:p>
            <a:endParaRPr lang="zh-CN" altLang="en-US" sz="2400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init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add 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status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commit -m “ “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log/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reflog</a:t>
            </a:r>
            <a:endParaRPr lang="en-US" altLang="zh-CN" sz="2400" dirty="0">
              <a:solidFill>
                <a:srgbClr val="222222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rm --cache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reset [--soft | --mixed | --hard] [HEAD]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remote add &lt;name&gt; &lt;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url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&gt;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push [&lt;options&gt;] [&lt;repository&gt;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refspec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&gt;...]]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DB9D55B-D33F-F5BC-2012-659DB50A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1B4BF7-9C14-12DD-7C27-7CADADCC0A0E}"/>
              </a:ext>
            </a:extLst>
          </p:cNvPr>
          <p:cNvSpPr txBox="1"/>
          <p:nvPr/>
        </p:nvSpPr>
        <p:spPr>
          <a:xfrm>
            <a:off x="5010150" y="6101042"/>
            <a:ext cx="679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B4F2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机器人代码：</a:t>
            </a:r>
            <a:r>
              <a:rPr lang="zh-CN" altLang="en-US" sz="2000" dirty="0">
                <a:solidFill>
                  <a:srgbClr val="FB4F28"/>
                </a:solidFill>
                <a:latin typeface="Roboto" pitchFamily="2" charset="0"/>
              </a:rPr>
              <a:t>https://github.com/ist4102/human_code.git</a:t>
            </a:r>
          </a:p>
        </p:txBody>
      </p:sp>
    </p:spTree>
    <p:extLst>
      <p:ext uri="{BB962C8B-B14F-4D97-AF65-F5344CB8AC3E}">
        <p14:creationId xmlns:p14="http://schemas.microsoft.com/office/powerpoint/2010/main" val="396484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0383" y="-2929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545240" y="87554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实验任务</a:t>
            </a:r>
            <a:endParaRPr lang="en-US" altLang="zh-CN" sz="5400" dirty="0">
              <a:solidFill>
                <a:srgbClr val="FFFFF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FC9D7D-E4FD-F8B4-3577-346A63B779B6}"/>
              </a:ext>
            </a:extLst>
          </p:cNvPr>
          <p:cNvSpPr txBox="1"/>
          <p:nvPr/>
        </p:nvSpPr>
        <p:spPr>
          <a:xfrm>
            <a:off x="556287" y="2018324"/>
            <a:ext cx="6102050" cy="2359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当你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的队伍在树莓派刷完系统后以 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VNC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连接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Raspberry OS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桌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面的同时在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S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hell 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 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python 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print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函数打印出</a:t>
            </a:r>
            <a:r>
              <a:rPr lang="zh-CN" altLang="en-US" sz="2000" b="1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一行你的队名（可以直接用拼音）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截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图保存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以队名命名附件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发送到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群公告链接作为验收任务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。</a:t>
            </a:r>
            <a:endParaRPr lang="en-US" altLang="zh-CN" sz="2000" b="0" i="0" dirty="0">
              <a:solidFill>
                <a:srgbClr val="FFFFFF"/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0F1257-29A3-C0C9-799B-472AC0245F4D}"/>
              </a:ext>
            </a:extLst>
          </p:cNvPr>
          <p:cNvSpPr txBox="1"/>
          <p:nvPr/>
        </p:nvSpPr>
        <p:spPr>
          <a:xfrm>
            <a:off x="545240" y="4791026"/>
            <a:ext cx="7277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截止时间：第一批上课：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2022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年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6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月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30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日 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12:00</a:t>
            </a:r>
          </a:p>
          <a:p>
            <a:r>
              <a:rPr lang="zh-CN" altLang="en-US" sz="2400" b="1" dirty="0">
                <a:solidFill>
                  <a:srgbClr val="C41D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截止时间：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第二批上课：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2022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年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7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月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日 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12:00 	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C01170-4088-3AAF-5183-66E64A1EABB7}"/>
              </a:ext>
            </a:extLst>
          </p:cNvPr>
          <p:cNvGrpSpPr/>
          <p:nvPr/>
        </p:nvGrpSpPr>
        <p:grpSpPr>
          <a:xfrm>
            <a:off x="7200334" y="1330508"/>
            <a:ext cx="6102049" cy="4604022"/>
            <a:chOff x="7214625" y="1507137"/>
            <a:chExt cx="5865272" cy="4063636"/>
          </a:xfrm>
        </p:grpSpPr>
        <p:pic>
          <p:nvPicPr>
            <p:cNvPr id="7" name="图片 6" descr="电脑萤幕的截图&#10;&#10;描述已自动生成">
              <a:extLst>
                <a:ext uri="{FF2B5EF4-FFF2-40B4-BE49-F238E27FC236}">
                  <a16:creationId xmlns:a16="http://schemas.microsoft.com/office/drawing/2014/main" id="{E47DEE8C-C201-6FEB-634F-0BCA0E478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30099" b="38128"/>
            <a:stretch/>
          </p:blipFill>
          <p:spPr>
            <a:xfrm>
              <a:off x="7214625" y="1507137"/>
              <a:ext cx="5865272" cy="406363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0241B9E-6BC4-C2ED-5BE4-41989BCD795A}"/>
                </a:ext>
              </a:extLst>
            </p:cNvPr>
            <p:cNvSpPr/>
            <p:nvPr/>
          </p:nvSpPr>
          <p:spPr>
            <a:xfrm>
              <a:off x="7410616" y="1558455"/>
              <a:ext cx="962107" cy="135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92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8EDF464-D118-FD9A-0B41-0283E2CB1B84}"/>
              </a:ext>
            </a:extLst>
          </p:cNvPr>
          <p:cNvSpPr/>
          <p:nvPr/>
        </p:nvSpPr>
        <p:spPr>
          <a:xfrm>
            <a:off x="6583600" y="2003509"/>
            <a:ext cx="5219704" cy="4293324"/>
          </a:xfrm>
          <a:prstGeom prst="roundRect">
            <a:avLst>
              <a:gd name="adj" fmla="val 3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A9EBE647-638A-0721-A384-B552285C4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7" y="2404066"/>
            <a:ext cx="5859724" cy="34922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3C3DCD9-4069-AA40-3F1D-0088B2CA2311}"/>
              </a:ext>
            </a:extLst>
          </p:cNvPr>
          <p:cNvSpPr txBox="1"/>
          <p:nvPr/>
        </p:nvSpPr>
        <p:spPr>
          <a:xfrm>
            <a:off x="4105280" y="679938"/>
            <a:ext cx="42066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  <a:t>Raspberry Pi 4</a:t>
            </a:r>
            <a:b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</a:br>
            <a: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  <a:t>Faster, more powerful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8B3A22-5B58-8970-8879-EFEBB128FF17}"/>
              </a:ext>
            </a:extLst>
          </p:cNvPr>
          <p:cNvSpPr txBox="1"/>
          <p:nvPr/>
        </p:nvSpPr>
        <p:spPr>
          <a:xfrm>
            <a:off x="6827621" y="2219735"/>
            <a:ext cx="46405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itchFamily="2" charset="0"/>
              </a:rPr>
              <a:t>Raspberry Pi 4 comes with Gigabit Ethernet, along with onboard wireless networking and Bluetooth.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FAE02D-283E-31A6-BD9D-8D206E12A0B8}"/>
              </a:ext>
            </a:extLst>
          </p:cNvPr>
          <p:cNvSpPr txBox="1"/>
          <p:nvPr/>
        </p:nvSpPr>
        <p:spPr>
          <a:xfrm>
            <a:off x="6827620" y="4818168"/>
            <a:ext cx="4640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oboto" pitchFamily="2" charset="0"/>
              </a:rPr>
              <a:t>We're making different variants of the Raspberry Pi 4 available, depending on how much RAM you need — 1GB, 2GB, 4GB, or 8GB.</a:t>
            </a:r>
            <a:endParaRPr lang="zh-CN" altLang="en-US" dirty="0">
              <a:solidFill>
                <a:schemeClr val="bg1"/>
              </a:solidFill>
              <a:latin typeface="Roboto" pitchFamily="2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3D0C5BF8-5B3B-9471-FD0A-4C0DD65B4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9451" y="3359291"/>
            <a:ext cx="1458877" cy="1458877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21E75CF5-2172-1C53-2681-6A3AED1EA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1047" y="3359291"/>
            <a:ext cx="1671985" cy="12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0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D18E02D0-B687-EAD3-22FA-92A25C8D3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31890" r="5405" b="45704"/>
          <a:stretch/>
        </p:blipFill>
        <p:spPr>
          <a:xfrm>
            <a:off x="938669" y="3149755"/>
            <a:ext cx="4180283" cy="2703916"/>
          </a:xfrm>
          <a:prstGeom prst="rect">
            <a:avLst/>
          </a:prstGeom>
        </p:spPr>
      </p:pic>
      <p:pic>
        <p:nvPicPr>
          <p:cNvPr id="9" name="图片 8" descr="卡通人物&#10;&#10;中度可信度描述已自动生成">
            <a:extLst>
              <a:ext uri="{FF2B5EF4-FFF2-40B4-BE49-F238E27FC236}">
                <a16:creationId xmlns:a16="http://schemas.microsoft.com/office/drawing/2014/main" id="{A6826297-39DD-2C4F-67D6-F383A0D63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56109" r="4865" b="20658"/>
          <a:stretch/>
        </p:blipFill>
        <p:spPr>
          <a:xfrm>
            <a:off x="1130607" y="328323"/>
            <a:ext cx="4286622" cy="27822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C45B12-4694-EBB4-4DA2-D5FED1E1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5869608"/>
            <a:ext cx="1861792" cy="6665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C94FE4-278F-0590-9B21-0E107BE49EE9}"/>
              </a:ext>
            </a:extLst>
          </p:cNvPr>
          <p:cNvSpPr txBox="1"/>
          <p:nvPr/>
        </p:nvSpPr>
        <p:spPr>
          <a:xfrm>
            <a:off x="2395192" y="5941262"/>
            <a:ext cx="5945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1" dirty="0">
                <a:solidFill>
                  <a:srgbClr val="000000"/>
                </a:solidFill>
                <a:effectLst/>
                <a:latin typeface="-apple-system"/>
              </a:rPr>
              <a:t>参考资料</a:t>
            </a:r>
            <a:endParaRPr lang="en-US" altLang="zh-CN" sz="1400" b="1" i="1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https://shumeipai.nxez.com/</a:t>
            </a:r>
          </a:p>
        </p:txBody>
      </p:sp>
      <p:pic>
        <p:nvPicPr>
          <p:cNvPr id="3074" name="Picture 2" descr="rpi-pins-40-0">
            <a:extLst>
              <a:ext uri="{FF2B5EF4-FFF2-40B4-BE49-F238E27FC236}">
                <a16:creationId xmlns:a16="http://schemas.microsoft.com/office/drawing/2014/main" id="{6ACFA7BE-D63A-DF5B-7BB3-9E6C5862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101" y="393518"/>
            <a:ext cx="4789120" cy="53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47A0ED2-A7FC-EED3-21E0-6F3A50AE1E31}"/>
              </a:ext>
            </a:extLst>
          </p:cNvPr>
          <p:cNvSpPr txBox="1"/>
          <p:nvPr/>
        </p:nvSpPr>
        <p:spPr>
          <a:xfrm>
            <a:off x="7396749" y="5941262"/>
            <a:ext cx="3383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1400" dirty="0">
                <a:latin typeface="JetBrains Mono" panose="02000009000000000000" pitchFamily="49" charset="0"/>
                <a:cs typeface="JetBrains Mono" panose="02000009000000000000" pitchFamily="49" charset="0"/>
              </a:rPr>
              <a:t>import RPi.GPIO as GPIO</a:t>
            </a:r>
          </a:p>
          <a:p>
            <a:r>
              <a:rPr lang="en-US" altLang="zh-CN" sz="14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GPIO.setup</a:t>
            </a:r>
            <a:r>
              <a:rPr lang="en-US" altLang="zh-CN" sz="1400" dirty="0">
                <a:latin typeface="JetBrains Mono" panose="02000009000000000000" pitchFamily="49" charset="0"/>
                <a:cs typeface="JetBrains Mono" panose="02000009000000000000" pitchFamily="49" charset="0"/>
              </a:rPr>
              <a:t>(channel, GPIO.OUT)</a:t>
            </a:r>
            <a:endParaRPr lang="zh-CN" altLang="en-US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图片 2" descr="电子设备&#10;&#10;低可信度描述已自动生成">
            <a:extLst>
              <a:ext uri="{FF2B5EF4-FFF2-40B4-BE49-F238E27FC236}">
                <a16:creationId xmlns:a16="http://schemas.microsoft.com/office/drawing/2014/main" id="{A4CDF078-883D-4955-C0B7-9457B3C83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8" b="89941" l="9000" r="90000">
                        <a14:foregroundMark x1="10083" y1="55007" x2="9125" y2="51989"/>
                        <a14:foregroundMark x1="9000" y1="53498" x2="9292" y2="52172"/>
                        <a14:foregroundMark x1="9750" y1="53818" x2="9000" y2="53681"/>
                        <a14:foregroundMark x1="44667" y1="54367" x2="58042" y2="32922"/>
                        <a14:foregroundMark x1="58042" y1="32922" x2="42958" y2="45953"/>
                        <a14:foregroundMark x1="42958" y1="45953" x2="53375" y2="35299"/>
                        <a14:foregroundMark x1="53375" y1="35299" x2="32625" y2="48148"/>
                        <a14:foregroundMark x1="32625" y1="48148" x2="43042" y2="34568"/>
                        <a14:foregroundMark x1="43042" y1="34568" x2="28292" y2="45450"/>
                        <a14:foregroundMark x1="28292" y1="45450" x2="39042" y2="34705"/>
                        <a14:foregroundMark x1="39042" y1="34705" x2="43917" y2="36626"/>
                        <a14:foregroundMark x1="31458" y1="54184" x2="30125" y2="45222"/>
                        <a14:foregroundMark x1="30125" y1="45222" x2="32208" y2="55190"/>
                        <a14:foregroundMark x1="24042" y1="50800" x2="31458" y2="55281"/>
                        <a14:foregroundMark x1="31458" y1="55281" x2="42625" y2="47782"/>
                        <a14:foregroundMark x1="42625" y1="47782" x2="50000" y2="37449"/>
                        <a14:foregroundMark x1="50000" y1="37449" x2="59542" y2="30087"/>
                        <a14:foregroundMark x1="59542" y1="30087" x2="48208" y2="33653"/>
                        <a14:foregroundMark x1="48208" y1="33653" x2="55292" y2="32556"/>
                        <a14:foregroundMark x1="44500" y1="33059" x2="45292" y2="36443"/>
                        <a14:foregroundMark x1="25125" y1="48788" x2="26500" y2="49474"/>
                        <a14:foregroundMark x1="66042" y1="30727" x2="59542" y2="29401"/>
                        <a14:foregroundMark x1="59542" y1="29401" x2="66083" y2="28578"/>
                        <a14:foregroundMark x1="66083" y1="28578" x2="66833" y2="27663"/>
                        <a14:foregroundMark x1="44208" y1="45222" x2="41125" y2="45405"/>
                        <a14:foregroundMark x1="64042" y1="28852" x2="64208" y2="24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94" y="3956167"/>
            <a:ext cx="1197358" cy="10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1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D4E10F6-923E-299B-30AA-3EA25A8294AA}"/>
              </a:ext>
            </a:extLst>
          </p:cNvPr>
          <p:cNvSpPr txBox="1"/>
          <p:nvPr/>
        </p:nvSpPr>
        <p:spPr>
          <a:xfrm>
            <a:off x="596245" y="484637"/>
            <a:ext cx="726571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222222"/>
                </a:solidFill>
                <a:effectLst/>
                <a:latin typeface="Roboto" pitchFamily="2" charset="0"/>
              </a:rPr>
              <a:t>An update to Raspberry Pi OS Bullseye</a:t>
            </a:r>
            <a:endParaRPr lang="en-US" altLang="zh-CN" sz="2000" b="0" i="0" dirty="0">
              <a:solidFill>
                <a:srgbClr val="222222"/>
              </a:solidFill>
              <a:effectLst/>
              <a:latin typeface="Roboto" pitchFamily="2" charset="0"/>
            </a:endParaRPr>
          </a:p>
          <a:p>
            <a:r>
              <a:rPr lang="en-US" altLang="zh-CN" sz="2000" b="0" i="0" dirty="0">
                <a:solidFill>
                  <a:srgbClr val="222222"/>
                </a:solidFill>
                <a:effectLst/>
                <a:latin typeface="Roboto" pitchFamily="2" charset="0"/>
              </a:rPr>
              <a:t>7th Apr 2022</a:t>
            </a:r>
            <a:endParaRPr lang="en-US" altLang="zh-CN" sz="3200" b="0" i="0" dirty="0">
              <a:solidFill>
                <a:srgbClr val="222222"/>
              </a:solidFill>
              <a:effectLst/>
              <a:latin typeface="Roboto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2DA4F3-0F5E-A78F-9818-3CAE760ED68E}"/>
              </a:ext>
            </a:extLst>
          </p:cNvPr>
          <p:cNvSpPr txBox="1"/>
          <p:nvPr/>
        </p:nvSpPr>
        <p:spPr>
          <a:xfrm>
            <a:off x="596245" y="167903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Roboto" pitchFamily="2" charset="0"/>
              </a:rPr>
              <a:t>One of the things which we spend a lot of time thinking about here at Raspberry Pi is security……</a:t>
            </a:r>
            <a:endParaRPr lang="zh-CN" altLang="en-US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909B6D-6A09-B016-F831-EBC205F95109}"/>
              </a:ext>
            </a:extLst>
          </p:cNvPr>
          <p:cNvSpPr txBox="1"/>
          <p:nvPr/>
        </p:nvSpPr>
        <p:spPr>
          <a:xfrm>
            <a:off x="596245" y="2505670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……So with this latest release, the</a:t>
            </a:r>
            <a:r>
              <a:rPr lang="en-US" altLang="zh-CN" b="0" i="0" dirty="0">
                <a:solidFill>
                  <a:srgbClr val="C41D49"/>
                </a:solidFill>
                <a:effectLst/>
                <a:latin typeface="Roboto" pitchFamily="2" charset="0"/>
              </a:rPr>
              <a:t> default “pi” user is being removed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, and instead you will create a user the </a:t>
            </a:r>
            <a:r>
              <a:rPr lang="en-US" altLang="zh-CN" b="1" i="0" dirty="0">
                <a:solidFill>
                  <a:srgbClr val="C41D49"/>
                </a:solidFill>
                <a:effectLst/>
                <a:latin typeface="Roboto" pitchFamily="2" charset="0"/>
              </a:rPr>
              <a:t>first time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 you boot a newly-flashed Raspberry Pi OS image. 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2E0D0D-6367-5CA1-5A55-6E602BFC8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38" y="3661711"/>
            <a:ext cx="3728329" cy="27497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7381FD-3754-AD26-5344-D04425788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" r="1053" b="2982"/>
          <a:stretch/>
        </p:blipFill>
        <p:spPr>
          <a:xfrm>
            <a:off x="7630333" y="1533058"/>
            <a:ext cx="3728329" cy="24380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2B0276-E1D2-D4BF-2E9E-06E43694C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052" y="3661710"/>
            <a:ext cx="3729681" cy="27497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B2B6C9-3C28-4EA4-0505-449B28882893}"/>
              </a:ext>
            </a:extLst>
          </p:cNvPr>
          <p:cNvSpPr txBox="1"/>
          <p:nvPr/>
        </p:nvSpPr>
        <p:spPr>
          <a:xfrm>
            <a:off x="2198561" y="1005674"/>
            <a:ext cx="5945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https://www.raspberrypi.com/news/raspberry-pi-bullseye-update-april-2022</a:t>
            </a:r>
          </a:p>
        </p:txBody>
      </p:sp>
    </p:spTree>
    <p:extLst>
      <p:ext uri="{BB962C8B-B14F-4D97-AF65-F5344CB8AC3E}">
        <p14:creationId xmlns:p14="http://schemas.microsoft.com/office/powerpoint/2010/main" val="242079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0383" y="-2929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445593" y="2235376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Raspberry OS</a:t>
            </a:r>
          </a:p>
          <a:p>
            <a:r>
              <a:rPr lang="zh-CN" altLang="en-US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系统刷入</a:t>
            </a:r>
            <a:r>
              <a:rPr lang="zh-CN" altLang="en-US" sz="54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演示环节</a:t>
            </a:r>
            <a:endParaRPr lang="en-US" altLang="zh-CN" sz="5400" b="0" i="0" dirty="0">
              <a:solidFill>
                <a:srgbClr val="FFFFFF"/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卡通人物&#10;&#10;描述已自动生成">
            <a:extLst>
              <a:ext uri="{FF2B5EF4-FFF2-40B4-BE49-F238E27FC236}">
                <a16:creationId xmlns:a16="http://schemas.microsoft.com/office/drawing/2014/main" id="{170373A4-73EA-D8E1-20B8-CA3BD8F3D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24" y="2265433"/>
            <a:ext cx="577964" cy="7856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pic>
        <p:nvPicPr>
          <p:cNvPr id="5" name="图片 4" descr="电子设备&#10;&#10;低可信度描述已自动生成">
            <a:extLst>
              <a:ext uri="{FF2B5EF4-FFF2-40B4-BE49-F238E27FC236}">
                <a16:creationId xmlns:a16="http://schemas.microsoft.com/office/drawing/2014/main" id="{D5545C2E-EF79-D4C1-04D8-3E690F4F13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8" b="89941" l="9000" r="90000">
                        <a14:foregroundMark x1="10083" y1="55007" x2="9125" y2="51989"/>
                        <a14:foregroundMark x1="9000" y1="53498" x2="9292" y2="52172"/>
                        <a14:foregroundMark x1="9750" y1="53818" x2="9000" y2="53681"/>
                        <a14:foregroundMark x1="44667" y1="54367" x2="58042" y2="32922"/>
                        <a14:foregroundMark x1="58042" y1="32922" x2="42958" y2="45953"/>
                        <a14:foregroundMark x1="42958" y1="45953" x2="53375" y2="35299"/>
                        <a14:foregroundMark x1="53375" y1="35299" x2="32625" y2="48148"/>
                        <a14:foregroundMark x1="32625" y1="48148" x2="43042" y2="34568"/>
                        <a14:foregroundMark x1="43042" y1="34568" x2="28292" y2="45450"/>
                        <a14:foregroundMark x1="28292" y1="45450" x2="39042" y2="34705"/>
                        <a14:foregroundMark x1="39042" y1="34705" x2="43917" y2="36626"/>
                        <a14:foregroundMark x1="31458" y1="54184" x2="30125" y2="45222"/>
                        <a14:foregroundMark x1="30125" y1="45222" x2="32208" y2="55190"/>
                        <a14:foregroundMark x1="24042" y1="50800" x2="31458" y2="55281"/>
                        <a14:foregroundMark x1="31458" y1="55281" x2="42625" y2="47782"/>
                        <a14:foregroundMark x1="42625" y1="47782" x2="50000" y2="37449"/>
                        <a14:foregroundMark x1="50000" y1="37449" x2="59542" y2="30087"/>
                        <a14:foregroundMark x1="59542" y1="30087" x2="48208" y2="33653"/>
                        <a14:foregroundMark x1="48208" y1="33653" x2="55292" y2="32556"/>
                        <a14:foregroundMark x1="44500" y1="33059" x2="45292" y2="36443"/>
                        <a14:foregroundMark x1="25125" y1="48788" x2="26500" y2="49474"/>
                        <a14:foregroundMark x1="66042" y1="30727" x2="59542" y2="29401"/>
                        <a14:foregroundMark x1="59542" y1="29401" x2="66083" y2="28578"/>
                        <a14:foregroundMark x1="66083" y1="28578" x2="66833" y2="27663"/>
                        <a14:foregroundMark x1="44208" y1="45222" x2="41125" y2="45405"/>
                        <a14:foregroundMark x1="64042" y1="28852" x2="64208" y2="24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91" y="1388001"/>
            <a:ext cx="3784995" cy="34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3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3104A25-CA2F-D367-340F-AECD0F73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4" y="364331"/>
            <a:ext cx="10772775" cy="60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inux官方的吉祥物，一只叫Tux的企鹅">
            <a:extLst>
              <a:ext uri="{FF2B5EF4-FFF2-40B4-BE49-F238E27FC236}">
                <a16:creationId xmlns:a16="http://schemas.microsoft.com/office/drawing/2014/main" id="{A4D32648-8A40-B3BC-08F1-43844CAB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74846"/>
            <a:ext cx="1771650" cy="21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1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311EEF26-6A25-0C3C-88FE-C100AD371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0" y="733166"/>
            <a:ext cx="11777020" cy="53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8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08B3100-5460-2306-674E-B97E925C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6" y="386953"/>
            <a:ext cx="10816167" cy="60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ux官方的吉祥物，一只叫Tux的企鹅">
            <a:extLst>
              <a:ext uri="{FF2B5EF4-FFF2-40B4-BE49-F238E27FC236}">
                <a16:creationId xmlns:a16="http://schemas.microsoft.com/office/drawing/2014/main" id="{75EEFF01-BA0D-B79D-6623-A258B280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4551046"/>
            <a:ext cx="1771650" cy="21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38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inux系统的大致结构，其中包括Shell">
            <a:extLst>
              <a:ext uri="{FF2B5EF4-FFF2-40B4-BE49-F238E27FC236}">
                <a16:creationId xmlns:a16="http://schemas.microsoft.com/office/drawing/2014/main" id="{D58ED6BE-A4F1-B77B-9335-B1864951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996950"/>
            <a:ext cx="4286250" cy="463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BD94FF79-19FA-3E9B-B58E-FC3DE9955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899846"/>
              </p:ext>
            </p:extLst>
          </p:nvPr>
        </p:nvGraphicFramePr>
        <p:xfrm>
          <a:off x="5504745" y="282104"/>
          <a:ext cx="6324600" cy="629379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75121">
                  <a:extLst>
                    <a:ext uri="{9D8B030D-6E8A-4147-A177-3AD203B41FA5}">
                      <a16:colId xmlns:a16="http://schemas.microsoft.com/office/drawing/2014/main" val="2271329224"/>
                    </a:ext>
                  </a:extLst>
                </a:gridCol>
                <a:gridCol w="2572979">
                  <a:extLst>
                    <a:ext uri="{9D8B030D-6E8A-4147-A177-3AD203B41FA5}">
                      <a16:colId xmlns:a16="http://schemas.microsoft.com/office/drawing/2014/main" val="183629015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249488025"/>
                    </a:ext>
                  </a:extLst>
                </a:gridCol>
              </a:tblGrid>
              <a:tr h="2670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b="1" dirty="0">
                          <a:solidFill>
                            <a:schemeClr val="tx1"/>
                          </a:solidFill>
                          <a:effectLst/>
                        </a:rPr>
                        <a:t>Bash Shell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命令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作用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选项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19158393"/>
                  </a:ext>
                </a:extLst>
              </a:tr>
              <a:tr h="104853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显示文件和目录列表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(list)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-a (all)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隐藏文件、特殊目录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.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和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…</a:t>
                      </a:r>
                      <a:b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 (long)</a:t>
                      </a:r>
                      <a:b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-t (time)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17064193"/>
                  </a:ext>
                </a:extLst>
              </a:tr>
              <a:tr h="595116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pwd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显示当前工作目录（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print working directory）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609136"/>
                  </a:ext>
                </a:extLst>
              </a:tr>
              <a:tr h="60207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ouch</a:t>
                      </a:r>
                    </a:p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或者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&gt;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创建空文件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236023"/>
                  </a:ext>
                </a:extLst>
              </a:tr>
              <a:tr h="74642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mkdir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创建目录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-p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父目录不存在情况下先生成父目录 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parents）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6322818"/>
                  </a:ext>
                </a:extLst>
              </a:tr>
              <a:tr h="115824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删除文件（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remove）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-r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同时删除该目录下的所有文件（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recursive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）</a:t>
                      </a:r>
                      <a:b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-f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强制删除文件或目录（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force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71233350"/>
                  </a:ext>
                </a:extLst>
              </a:tr>
              <a:tr h="595116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显示文本文件内容 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catenate）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91411542"/>
                  </a:ext>
                </a:extLst>
              </a:tr>
              <a:tr h="595116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ifconfig、ip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 adds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查看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linux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系统的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ip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地址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786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26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树莓派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41D4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1222</Words>
  <Application>Microsoft Office PowerPoint</Application>
  <PresentationFormat>宽屏</PresentationFormat>
  <Paragraphs>115</Paragraphs>
  <Slides>18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-apple-system</vt:lpstr>
      <vt:lpstr>Helvetica Neue</vt:lpstr>
      <vt:lpstr>OPPOSans M</vt:lpstr>
      <vt:lpstr>OPPOSans R</vt:lpstr>
      <vt:lpstr>Roboto Slab</vt:lpstr>
      <vt:lpstr>等线</vt:lpstr>
      <vt:lpstr>等线 Light</vt:lpstr>
      <vt:lpstr>思源黑体 CN Bold</vt:lpstr>
      <vt:lpstr>Microsoft YaHei</vt:lpstr>
      <vt:lpstr>Arial</vt:lpstr>
      <vt:lpstr>JetBrains Mono</vt:lpstr>
      <vt:lpstr>Lato</vt:lpstr>
      <vt:lpstr>Roboto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RiverMountain Shout</dc:creator>
  <cp:lastModifiedBy>RiverMountain Shout</cp:lastModifiedBy>
  <cp:revision>22</cp:revision>
  <dcterms:created xsi:type="dcterms:W3CDTF">2022-06-20T08:26:42Z</dcterms:created>
  <dcterms:modified xsi:type="dcterms:W3CDTF">2022-06-30T13:54:33Z</dcterms:modified>
</cp:coreProperties>
</file>